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76" r:id="rId2"/>
    <p:sldId id="432" r:id="rId3"/>
    <p:sldId id="433" r:id="rId4"/>
    <p:sldId id="434" r:id="rId5"/>
    <p:sldId id="307" r:id="rId6"/>
    <p:sldId id="427" r:id="rId7"/>
    <p:sldId id="429" r:id="rId8"/>
    <p:sldId id="459" r:id="rId9"/>
    <p:sldId id="428" r:id="rId10"/>
    <p:sldId id="456" r:id="rId11"/>
    <p:sldId id="391" r:id="rId12"/>
    <p:sldId id="438" r:id="rId13"/>
    <p:sldId id="460" r:id="rId14"/>
    <p:sldId id="437" r:id="rId15"/>
    <p:sldId id="440" r:id="rId16"/>
    <p:sldId id="442" r:id="rId17"/>
    <p:sldId id="441" r:id="rId18"/>
    <p:sldId id="390" r:id="rId19"/>
    <p:sldId id="392" r:id="rId20"/>
    <p:sldId id="443" r:id="rId21"/>
    <p:sldId id="416" r:id="rId22"/>
    <p:sldId id="393" r:id="rId23"/>
    <p:sldId id="394" r:id="rId24"/>
    <p:sldId id="395" r:id="rId25"/>
    <p:sldId id="396" r:id="rId26"/>
    <p:sldId id="414" r:id="rId27"/>
    <p:sldId id="415" r:id="rId28"/>
    <p:sldId id="444" r:id="rId29"/>
    <p:sldId id="367" r:id="rId30"/>
    <p:sldId id="418" r:id="rId31"/>
    <p:sldId id="420" r:id="rId32"/>
    <p:sldId id="417" r:id="rId33"/>
    <p:sldId id="386" r:id="rId34"/>
    <p:sldId id="449" r:id="rId35"/>
    <p:sldId id="450" r:id="rId36"/>
    <p:sldId id="454" r:id="rId37"/>
    <p:sldId id="451" r:id="rId38"/>
    <p:sldId id="457" r:id="rId39"/>
    <p:sldId id="424" r:id="rId40"/>
    <p:sldId id="452" r:id="rId41"/>
    <p:sldId id="453" r:id="rId42"/>
    <p:sldId id="378" r:id="rId43"/>
    <p:sldId id="398" r:id="rId44"/>
    <p:sldId id="455" r:id="rId45"/>
    <p:sldId id="458" r:id="rId46"/>
    <p:sldId id="410" r:id="rId47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ED2A4"/>
    <a:srgbClr val="F6E9A4"/>
    <a:srgbClr val="C7D4ED"/>
    <a:srgbClr val="D4ED97"/>
    <a:srgbClr val="006600"/>
    <a:srgbClr val="93C221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4" autoAdjust="0"/>
    <p:restoredTop sz="94599" autoAdjust="0"/>
  </p:normalViewPr>
  <p:slideViewPr>
    <p:cSldViewPr showGuides="1">
      <p:cViewPr>
        <p:scale>
          <a:sx n="62" d="100"/>
          <a:sy n="62" d="100"/>
        </p:scale>
        <p:origin x="-1008" y="-30"/>
      </p:cViewPr>
      <p:guideLst>
        <p:guide orient="horz" pos="1593"/>
        <p:guide orient="horz" pos="1253"/>
        <p:guide orient="horz" pos="528"/>
        <p:guide orient="horz" pos="4145"/>
        <p:guide orient="horz" pos="3464"/>
        <p:guide orient="horz" pos="1423"/>
        <p:guide orient="horz" pos="3918"/>
        <p:guide orient="horz" pos="3237"/>
        <p:guide orient="horz" pos="913"/>
        <p:guide orient="horz" pos="3691"/>
        <p:guide orient="horz" pos="2614"/>
        <p:guide pos="216"/>
        <p:guide pos="2880"/>
        <p:guide pos="5545"/>
        <p:guide pos="2710"/>
        <p:guide pos="305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52"/>
    </p:cViewPr>
  </p:sorterViewPr>
  <p:notesViewPr>
    <p:cSldViewPr showGuides="1">
      <p:cViewPr varScale="1">
        <p:scale>
          <a:sx n="51" d="100"/>
          <a:sy n="51" d="100"/>
        </p:scale>
        <p:origin x="-1872" y="-72"/>
      </p:cViewPr>
      <p:guideLst>
        <p:guide orient="horz" pos="3126"/>
        <p:guide pos="214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450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652" y="1"/>
            <a:ext cx="2945450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603"/>
            <a:ext cx="2945450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652" y="9428603"/>
            <a:ext cx="2945450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49E925C-C952-4A91-ADD4-CADC2549A48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9783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747" cy="5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711" y="0"/>
            <a:ext cx="2951746" cy="5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965" y="4724035"/>
            <a:ext cx="4971528" cy="449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070"/>
            <a:ext cx="2951747" cy="45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711" y="9448070"/>
            <a:ext cx="2951746" cy="45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308672-914F-41C5-ACB2-7F3158D4893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53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365573-309A-410D-8C60-CBF50D2BF42B}" type="slidenum">
              <a:rPr lang="de-DE" sz="1200" smtClean="0"/>
              <a:pPr eaLnBrk="1" hangingPunct="1"/>
              <a:t>1</a:t>
            </a:fld>
            <a:endParaRPr lang="de-DE" sz="1200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317222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970564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133600" cy="4648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28600" y="1447800"/>
            <a:ext cx="6248400" cy="4648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503961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99918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24250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3136810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8600" y="2286000"/>
            <a:ext cx="4191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2286000"/>
            <a:ext cx="4191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956967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402114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98996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33019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34915651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22305698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2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7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8" name="Rectangle 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286000"/>
            <a:ext cx="853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Text Box 35"/>
          <p:cNvSpPr txBox="1">
            <a:spLocks noChangeArrowheads="1"/>
          </p:cNvSpPr>
          <p:nvPr userDrawn="1"/>
        </p:nvSpPr>
        <p:spPr bwMode="auto">
          <a:xfrm>
            <a:off x="2103438" y="5681663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zoom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9"/>
          <p:cNvSpPr>
            <a:spLocks noChangeArrowheads="1"/>
          </p:cNvSpPr>
          <p:nvPr/>
        </p:nvSpPr>
        <p:spPr bwMode="auto">
          <a:xfrm>
            <a:off x="685800" y="477918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de-DE" sz="3200" b="1" dirty="0"/>
              <a:t>illbruck </a:t>
            </a:r>
            <a:r>
              <a:rPr lang="de-DE" sz="3200" b="1" dirty="0" smtClean="0"/>
              <a:t>Vorwandmontage-System</a:t>
            </a:r>
          </a:p>
          <a:p>
            <a:pPr algn="ctr"/>
            <a:endParaRPr lang="de-DE" sz="3200" b="1" dirty="0" smtClean="0"/>
          </a:p>
          <a:p>
            <a:r>
              <a:rPr lang="de-DE" sz="2000" b="1" dirty="0" smtClean="0"/>
              <a:t>		illbruck PR007 Fenstermontagezarge</a:t>
            </a:r>
          </a:p>
          <a:p>
            <a:r>
              <a:rPr lang="de-DE" sz="2000" b="1" dirty="0" smtClean="0"/>
              <a:t>		illbruck PR008 Dämmkeil</a:t>
            </a:r>
          </a:p>
          <a:p>
            <a:r>
              <a:rPr lang="de-DE" sz="2000" b="1" dirty="0" smtClean="0"/>
              <a:t>		illbruck SP340 Soforthaft-Kleber</a:t>
            </a:r>
          </a:p>
          <a:p>
            <a:r>
              <a:rPr lang="de-DE" sz="2000" b="1" dirty="0" smtClean="0"/>
              <a:t>		illbruck TP652 illmod trioplex+</a:t>
            </a:r>
          </a:p>
          <a:p>
            <a:r>
              <a:rPr lang="de-DE" sz="2000" b="1" dirty="0" smtClean="0"/>
              <a:t>		illbruck AT140 Primer</a:t>
            </a:r>
            <a:endParaRPr lang="de-DE" sz="2000" b="1" dirty="0"/>
          </a:p>
          <a:p>
            <a:pPr algn="ctr"/>
            <a:endParaRPr lang="de-DE" sz="1600" b="1" dirty="0"/>
          </a:p>
        </p:txBody>
      </p:sp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2103438" y="5681663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dirty="0"/>
          </a:p>
        </p:txBody>
      </p:sp>
      <p:pic>
        <p:nvPicPr>
          <p:cNvPr id="2053" name="Picture 2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353175"/>
            <a:ext cx="9874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Distanzschrauben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21460" y="2259013"/>
            <a:ext cx="8075309" cy="3960812"/>
            <a:chOff x="521460" y="2259013"/>
            <a:chExt cx="8075309" cy="396081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60" y="2268690"/>
              <a:ext cx="5314007" cy="395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92" y="2259013"/>
              <a:ext cx="2584577" cy="395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79329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Schulung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42900" y="226464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dirty="0" smtClean="0"/>
              <a:t>Schulungsprotokoll</a:t>
            </a:r>
          </a:p>
          <a:p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Montage nur von geschultem Fachpersonal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Schulungen </a:t>
            </a:r>
            <a:r>
              <a:rPr lang="de-DE" sz="1600" dirty="0" smtClean="0"/>
              <a:t>von Tremco illbruck oder nachweislich geschulten Monteuren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als Nachweis dient </a:t>
            </a:r>
            <a:r>
              <a:rPr lang="de-DE" sz="1600" dirty="0"/>
              <a:t>das </a:t>
            </a:r>
            <a:r>
              <a:rPr lang="de-DE" sz="1600" dirty="0" smtClean="0"/>
              <a:t>Schulungsprotokoll</a:t>
            </a:r>
            <a:endParaRPr lang="de-DE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986" y="2259012"/>
            <a:ext cx="3050797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548" y="2185169"/>
            <a:ext cx="6484836" cy="4369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2153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1614458"/>
            <a:ext cx="7831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42899" y="2264646"/>
            <a:ext cx="50480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Zertifikat</a:t>
            </a:r>
          </a:p>
          <a:p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Schulungen von Tremco illbruck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Schulungsprotokoll einreichen &gt; Wolfram Kommke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Eignung wird durch Zertifikat dokumentiert</a:t>
            </a:r>
            <a:endParaRPr lang="de-DE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979" y="2259012"/>
            <a:ext cx="3060242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07914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fwoermann\Documents\Produkte\Vorwandmontage\Bilder\Do-Brechten\DO-Brechten_Klein\DSC_16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46" y="2528888"/>
            <a:ext cx="3916184" cy="2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423" y="5409264"/>
            <a:ext cx="5670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FC31C"/>
              </a:buClr>
              <a:buFont typeface="Wingdings" pitchFamily="2" charset="2"/>
              <a:buChar char="Ø"/>
            </a:pPr>
            <a:r>
              <a:rPr lang="de-DE" sz="1600" dirty="0" smtClean="0"/>
              <a:t>Zuschnitt PR007 Fenstermontagezarge                  für        für 10 mm Fuge je Seite</a:t>
            </a:r>
          </a:p>
          <a:p>
            <a:pPr marL="285750" indent="-285750">
              <a:buClr>
                <a:srgbClr val="7FC31C"/>
              </a:buClr>
              <a:buFont typeface="Wingdings" pitchFamily="2" charset="2"/>
              <a:buChar char="Ø"/>
            </a:pPr>
            <a:endParaRPr lang="de-DE" sz="1600" dirty="0" smtClean="0"/>
          </a:p>
          <a:p>
            <a:pPr marL="285750" indent="-285750">
              <a:buClr>
                <a:srgbClr val="7FC31C"/>
              </a:buClr>
              <a:buFont typeface="Wingdings" pitchFamily="2" charset="2"/>
              <a:buChar char="Ø"/>
            </a:pPr>
            <a:r>
              <a:rPr lang="de-DE" sz="1600" dirty="0" smtClean="0"/>
              <a:t>2 Stück Fensterbreite + 200 mm (2x Fuge + 2x Zarge)</a:t>
            </a:r>
          </a:p>
          <a:p>
            <a:pPr marL="285750" indent="-285750">
              <a:buClr>
                <a:srgbClr val="7FC31C"/>
              </a:buClr>
              <a:buFont typeface="Wingdings" pitchFamily="2" charset="2"/>
              <a:buChar char="Ø"/>
            </a:pPr>
            <a:r>
              <a:rPr lang="de-DE" sz="1600" dirty="0"/>
              <a:t>2</a:t>
            </a:r>
            <a:r>
              <a:rPr lang="de-DE" sz="1600" dirty="0" smtClean="0"/>
              <a:t> Stück Fensterhöhe inkl. FBA + 20 mm (2x Fuge)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2166" y="2168456"/>
            <a:ext cx="3570522" cy="369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6420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woermann\Documents\Produkte\Vorwandmontage\Bilder\Do-Brechten\DO-Brechten_Klein\DSC_16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41" y="2559980"/>
            <a:ext cx="3916184" cy="2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75479" y="5499100"/>
            <a:ext cx="391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mit Kappsäge ablängen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fwoermann\Documents\Produkte\PR007 Fenstermontagezarge\Bilder\Do-Brechten\DO-Brechten_Klein\DSC_168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2108" y="2259013"/>
            <a:ext cx="2592266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841875" y="5520909"/>
            <a:ext cx="391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Schraublöcher für Sicherungsschrauben vorbohren</a:t>
            </a:r>
            <a:endParaRPr lang="de-DE" sz="16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2272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42900" y="2259013"/>
            <a:ext cx="59393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Mechanische </a:t>
            </a:r>
            <a:r>
              <a:rPr lang="de-DE" sz="1600" b="1" dirty="0" smtClean="0"/>
              <a:t>Befestigungspunkte</a:t>
            </a:r>
          </a:p>
          <a:p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Absturzsicherung durch Distanzbefestigungsschrauben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untere Zarge mit </a:t>
            </a:r>
            <a:r>
              <a:rPr lang="de-DE" sz="1600" dirty="0"/>
              <a:t>3 </a:t>
            </a:r>
            <a:r>
              <a:rPr lang="de-DE" sz="1600" dirty="0" smtClean="0"/>
              <a:t>Schrauben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Teilstücke/Verlängerungen mit 1 Schraube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übrige Zargenteile mindestens 1 Schraube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Schraublöcher mit </a:t>
            </a:r>
            <a:r>
              <a:rPr lang="de-DE" sz="1600" dirty="0"/>
              <a:t>HSS-Bohrern </a:t>
            </a:r>
            <a:r>
              <a:rPr lang="de-DE" sz="1600" dirty="0" smtClean="0"/>
              <a:t>vorzubohren</a:t>
            </a: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7,5 mm Schrauben mit 8 </a:t>
            </a:r>
            <a:r>
              <a:rPr lang="de-DE" sz="1600" dirty="0"/>
              <a:t>mm </a:t>
            </a:r>
            <a:r>
              <a:rPr lang="de-DE" sz="1600" dirty="0" smtClean="0"/>
              <a:t>vorbohren und senken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Randabstand min. 20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Randabstände der </a:t>
            </a:r>
            <a:r>
              <a:rPr lang="de-DE" sz="1600" dirty="0"/>
              <a:t>Schraubenhersteller </a:t>
            </a:r>
            <a:r>
              <a:rPr lang="de-DE" sz="1600" dirty="0" smtClean="0"/>
              <a:t>beachten</a:t>
            </a:r>
            <a:r>
              <a:rPr lang="de-DE" sz="16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schlechte Wandoberfläche </a:t>
            </a:r>
            <a:r>
              <a:rPr lang="de-DE" sz="1600" dirty="0"/>
              <a:t>(nass, lose</a:t>
            </a:r>
            <a:r>
              <a:rPr lang="de-DE" sz="1600" dirty="0" smtClean="0"/>
              <a:t>, Temp</a:t>
            </a:r>
            <a:r>
              <a:rPr lang="de-DE" sz="1600" dirty="0"/>
              <a:t>. &lt; 5° C </a:t>
            </a:r>
            <a:r>
              <a:rPr lang="de-DE" sz="1600" dirty="0" smtClean="0"/>
              <a:t>), dann so verschrauben</a:t>
            </a:r>
            <a:r>
              <a:rPr lang="de-DE" sz="1600" dirty="0"/>
              <a:t>, dass alle Kräfte auf </a:t>
            </a:r>
            <a:r>
              <a:rPr lang="de-DE" sz="1600" dirty="0" smtClean="0"/>
              <a:t>die Wand </a:t>
            </a:r>
            <a:r>
              <a:rPr lang="de-DE" sz="1600" dirty="0"/>
              <a:t>abgetragen </a:t>
            </a:r>
            <a:r>
              <a:rPr lang="de-DE" sz="1600" dirty="0" smtClean="0"/>
              <a:t>werden &gt; Fensterkräfte beachten.</a:t>
            </a:r>
            <a:endParaRPr lang="de-DE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058" y="3338460"/>
            <a:ext cx="2592965" cy="32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84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42900" y="6219825"/>
            <a:ext cx="391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1-flg Fenster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496" y="2528888"/>
            <a:ext cx="2613836" cy="325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4182" y="2078820"/>
            <a:ext cx="3270920" cy="383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841875" y="6239692"/>
            <a:ext cx="391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2-flg Fenster</a:t>
            </a:r>
            <a:endParaRPr lang="de-DE" sz="16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7826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42900" y="6219825"/>
            <a:ext cx="391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2-flg BLK Tür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72" y="2030574"/>
            <a:ext cx="3240432" cy="41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43" y="2014538"/>
            <a:ext cx="4056079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841875" y="6238189"/>
            <a:ext cx="391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3-flg BLK Tür</a:t>
            </a:r>
            <a:endParaRPr lang="de-DE" sz="16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051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woermann\Documents\Produkte\Vorwandmontage\Bilder\Do-Brechten\DO-Brechten_Klein\DSC_158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6731" y="2247737"/>
            <a:ext cx="1978293" cy="32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fwoermann\Documents\Produkte\Vorwandmontage\Bilder\Do-Brechten\DO-Brechten_Klein\DSC_155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429" y="2259014"/>
            <a:ext cx="2455874" cy="32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424" y="5520770"/>
            <a:ext cx="391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Klebeflächen säubern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752024" y="5533302"/>
            <a:ext cx="3560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Mauerwerk vorbehandeln mit  illbruck AT140 Primer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Ablüftzeit 30 Minuten 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max</a:t>
            </a:r>
            <a:r>
              <a:rPr lang="de-DE" sz="1600" dirty="0"/>
              <a:t>. 8 Stunden.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9644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fwoermann\Documents\Produkte\Vorwandmontage\Bilder\Do-Brechten\DO-Brechten_Klein\DSC_163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" y="2259013"/>
            <a:ext cx="3959225" cy="20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752024" y="5049216"/>
            <a:ext cx="395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2 Kleberaupen illbruck SP340 Soforthaft-Kleber außen auftragen 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251424" y="5058547"/>
            <a:ext cx="4230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illbruck PR007 Fenstermontagezarge </a:t>
            </a:r>
            <a:endParaRPr lang="de-DE" sz="1600" dirty="0"/>
          </a:p>
          <a:p>
            <a:pPr>
              <a:buClr>
                <a:srgbClr val="93C221"/>
              </a:buClr>
            </a:pPr>
            <a:r>
              <a:rPr lang="de-DE" sz="1600" dirty="0"/>
              <a:t> </a:t>
            </a:r>
            <a:r>
              <a:rPr lang="de-DE" sz="1600" dirty="0" smtClean="0"/>
              <a:t>    mit illbruck AT140 Primer streichen</a:t>
            </a:r>
            <a:endParaRPr lang="de-DE" sz="1600" dirty="0"/>
          </a:p>
        </p:txBody>
      </p:sp>
      <p:pic>
        <p:nvPicPr>
          <p:cNvPr id="9" name="Picture 2" descr="C:\Users\fwoermann\Documents\Produkte\Vorwandmontage\Bilder\Do-Brechten\DO-Brechten_Klein\DSC_170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3464" y="2259013"/>
            <a:ext cx="3959224" cy="25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5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992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feld 2"/>
          <p:cNvSpPr txBox="1">
            <a:spLocks noChangeArrowheads="1"/>
          </p:cNvSpPr>
          <p:nvPr/>
        </p:nvSpPr>
        <p:spPr bwMode="auto">
          <a:xfrm>
            <a:off x="8372475" y="6415088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</a:rPr>
              <a:t>Seite </a:t>
            </a:r>
            <a:fld id="{4FC506DE-547E-4A38-9B01-E9A33E8AB9D2}" type="slidenum">
              <a:rPr lang="de-DE" sz="1200">
                <a:solidFill>
                  <a:srgbClr val="000000"/>
                </a:solidFill>
              </a:rPr>
              <a:pPr eaLnBrk="1" hangingPunct="1"/>
              <a:t>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 – gestern -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711" y="2259013"/>
            <a:ext cx="5724577" cy="42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2864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52469" y="5859324"/>
            <a:ext cx="4230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Mindestbreite der Kleberaupe 18 mm</a:t>
            </a:r>
            <a:endParaRPr lang="de-DE" sz="1600" dirty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spaltüberbrückend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5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9406" y="2200671"/>
            <a:ext cx="3002913" cy="329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fwoermann\Documents\Produkte\PR007 Fenstermontagezarge\Zeichnungen\Klebebreite-Model 18 mm 13.04.1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044" y="2425092"/>
            <a:ext cx="4116989" cy="301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853997" y="5859324"/>
            <a:ext cx="4230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mindestens </a:t>
            </a:r>
            <a:r>
              <a:rPr lang="de-DE" sz="1600" dirty="0"/>
              <a:t>50% </a:t>
            </a:r>
            <a:r>
              <a:rPr lang="de-DE" sz="1600" dirty="0" smtClean="0"/>
              <a:t>der Klebefläche muss eine </a:t>
            </a:r>
            <a:r>
              <a:rPr lang="de-DE" sz="1600" dirty="0"/>
              <a:t>Kleberaupendicke </a:t>
            </a:r>
            <a:r>
              <a:rPr lang="de-DE" sz="1600" dirty="0" smtClean="0"/>
              <a:t>von &lt; </a:t>
            </a:r>
            <a:r>
              <a:rPr lang="de-DE" sz="1600" dirty="0"/>
              <a:t>6 mm </a:t>
            </a:r>
            <a:r>
              <a:rPr lang="de-DE" sz="1600" dirty="0" smtClean="0"/>
              <a:t>haben</a:t>
            </a:r>
            <a:endParaRPr lang="de-DE" sz="16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629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woermann\Documents\Produkte\Vorwandmontage\Bilder\Do-Brechten\DO-Brechten_Klein\DSC_171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98" y="2258531"/>
            <a:ext cx="3048447" cy="3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1424" y="6149329"/>
            <a:ext cx="395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unten mit SP340 Soforthaft-Kleber </a:t>
            </a:r>
            <a:endParaRPr lang="de-DE" sz="1600" dirty="0"/>
          </a:p>
        </p:txBody>
      </p:sp>
      <p:pic>
        <p:nvPicPr>
          <p:cNvPr id="2" name="Picture 2" descr="C:\Users\fwoermann\Documents\Produkte\PR007 Fenstermontagezarge\Bilder\Do-Brechten\DO-Brechten_Klein\DSC_172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698" y="2258532"/>
            <a:ext cx="3071813" cy="3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752024" y="6148022"/>
            <a:ext cx="395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fest andrücken, Zarge hält alleine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7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416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woermann\Documents\Produkte\Vorwandmontage\Bilder\Do-Brechten\DO-Brechten_Klein\DSC_17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875" y="2528888"/>
            <a:ext cx="3960813" cy="26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fwoermann\Documents\Produkte\Vorwandmontage\Bilder\Do-Brechten\DO-Brechten_Klein\DSC_17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2533348"/>
            <a:ext cx="3954123" cy="26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752024" y="5437257"/>
            <a:ext cx="395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7,5 mm Distanzschrauben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251424" y="5409264"/>
            <a:ext cx="395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unten 3 Sicherungsschrauben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8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2304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fwoermann\Documents\Produkte\Vorwandmontage\Bilder\Do-Brechten\DO-Brechten_Klein\DSC_177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639" y="2259013"/>
            <a:ext cx="3201446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fwoermann\Documents\Produkte\Vorwandmontage\Bilder\Do-Brechten\DO-Brechten_Klein\DSC_177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069" y="2259013"/>
            <a:ext cx="3122336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424" y="5949336"/>
            <a:ext cx="395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Seitenzargen mit 2 Kleberaupen verkleben, Stirnseiten Kleber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4752024" y="5941957"/>
            <a:ext cx="395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fest andrücken, je Zarge eine Sicherungsschraube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9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291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fwoermann\Documents\Produkte\Vorwandmontage\Bilder\Do-Brechten\DO-Brechten_Klein\DSC_183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1409" y="2551333"/>
            <a:ext cx="3959223" cy="25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fwoermann\Documents\Produkte\Vorwandmontage\Bilder\Do-Brechten\DO-Brechten_Klein\DSC_181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" y="2551333"/>
            <a:ext cx="3959225" cy="25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9404" y="5427926"/>
            <a:ext cx="395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illbruck PR008 Dämmkeil für besser Wärmedämmung ankleben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4759522" y="5427926"/>
            <a:ext cx="4205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gerader Anschluss an Wärmedämmung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10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856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fwoermann\Documents\Produkte\Vorwandmontage\Bilder\Do-Brechten\DO-Brechten_Klein\DSC_185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1876" y="2528888"/>
            <a:ext cx="3960812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fwoermann\Documents\Produkte\Vorwandmontage\Bilder\Do-Brechten\DO-Brechten_Klein\DSC_184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767" y="2529387"/>
            <a:ext cx="2601017" cy="29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424" y="5589288"/>
            <a:ext cx="395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einfache Abdichtung mit illbruck TP652 illmod trioplex</a:t>
            </a:r>
            <a:r>
              <a:rPr lang="de-DE" sz="1600" baseline="30000" dirty="0" smtClean="0"/>
              <a:t>+</a:t>
            </a:r>
            <a:endParaRPr lang="de-DE" sz="1600" baseline="30000" dirty="0"/>
          </a:p>
        </p:txBody>
      </p:sp>
      <p:sp>
        <p:nvSpPr>
          <p:cNvPr id="7" name="Textfeld 6"/>
          <p:cNvSpPr txBox="1"/>
          <p:nvPr/>
        </p:nvSpPr>
        <p:spPr>
          <a:xfrm>
            <a:off x="4752024" y="5589288"/>
            <a:ext cx="4050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Fensterbefestigung mit 7,5 mm Distanzschrauben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Vorbohren mit 6 mm HSS-Bohrer, Einschraubtiefe 40 mm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11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Verarbeitung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004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woermann\Documents\Produkte\Vorwandmontage\Zeichnungen\Isothermen\Isothermen seitlich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367" y="2259013"/>
            <a:ext cx="2632313" cy="32400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fwoermann\Documents\Produkte\Vorwandmontage\Zeichnungen\Isothermen\Feuchte seitlich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" y="2258844"/>
            <a:ext cx="3297369" cy="4012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woermann\Documents\Produkte\Vorwandmontage\Zeichnungen\Isothermen\Skala2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08" y="4527949"/>
            <a:ext cx="508460" cy="17432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770760" y="5499276"/>
            <a:ext cx="421182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Wärmeleitfähigkeit</a:t>
            </a:r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600" dirty="0" smtClean="0"/>
              <a:t>PR008 Dämmkeil λ </a:t>
            </a:r>
            <a:r>
              <a:rPr lang="de-DE" sz="1600" dirty="0"/>
              <a:t>= </a:t>
            </a:r>
            <a:r>
              <a:rPr lang="de-DE" sz="1600" dirty="0" smtClean="0"/>
              <a:t>0,032 </a:t>
            </a:r>
            <a:r>
              <a:rPr lang="de-DE" sz="1600" dirty="0"/>
              <a:t>W/(</a:t>
            </a:r>
            <a:r>
              <a:rPr lang="de-DE" sz="1600" dirty="0" smtClean="0"/>
              <a:t>mK)</a:t>
            </a:r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600" dirty="0" smtClean="0"/>
              <a:t>PR007 Fenstermontagezarge </a:t>
            </a:r>
            <a:r>
              <a:rPr lang="de-DE" sz="1600" dirty="0"/>
              <a:t>λ = </a:t>
            </a:r>
            <a:r>
              <a:rPr lang="de-DE" sz="1600" dirty="0" smtClean="0"/>
              <a:t>0,078 </a:t>
            </a:r>
            <a:r>
              <a:rPr lang="de-DE" sz="1600" dirty="0"/>
              <a:t>W/(mK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12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Isothermen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167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woermann\Documents\Produkte\Vorwandmontage\Zeichnungen\Isothermen\Isothermen unten neu mit kleinem FBFT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10" y="2259013"/>
            <a:ext cx="3955904" cy="3330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woermann\Documents\Produkte\Vorwandmontage\Zeichnungen\Isothermen\Isothermen unten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875" y="2259013"/>
            <a:ext cx="3967220" cy="33398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1424" y="5769312"/>
            <a:ext cx="4129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illbruck PR003 Fensterbankformteil klein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752024" y="5769312"/>
            <a:ext cx="4139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illbruck PR003 Fensterbankformteil groß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Isothermen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8390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614458"/>
            <a:ext cx="7831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PR003 Fensterbankformteil klein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13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0528" y="3068952"/>
            <a:ext cx="4667651" cy="3455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42900" y="2264646"/>
            <a:ext cx="3418992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Fensterbankanschluss</a:t>
            </a:r>
          </a:p>
          <a:p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PR003 FBFT klein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für alle Profile möglich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1 Meter lang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EPS 060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mit 500 kPa = 5 kg/cm2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1600" dirty="0" smtClean="0"/>
              <a:t>λ</a:t>
            </a:r>
            <a:r>
              <a:rPr lang="de-DE" sz="1600" dirty="0" smtClean="0"/>
              <a:t> = 0,033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U-Wert = 0,44 </a:t>
            </a:r>
          </a:p>
          <a:p>
            <a:endParaRPr lang="de-DE" sz="16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6544732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fwoermann\Documents\Produkte\Vorwandmontage\ift Rosenheim\Eingangsprüfung 21.02.12\DSC062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051" y="4212630"/>
            <a:ext cx="3150545" cy="23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fwoermann\Documents\Produkte\Vorwandmontage\ift Rosenheim\Eingangsprüfung 21.02.12\DSC062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521" y="1449388"/>
            <a:ext cx="3119547" cy="23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14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484" y="2259013"/>
            <a:ext cx="3016895" cy="4316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Bauteilprüfung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5290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2"/>
          <p:cNvSpPr txBox="1">
            <a:spLocks noChangeArrowheads="1"/>
          </p:cNvSpPr>
          <p:nvPr/>
        </p:nvSpPr>
        <p:spPr bwMode="auto">
          <a:xfrm>
            <a:off x="8372475" y="6415088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</a:rPr>
              <a:t>Seite </a:t>
            </a:r>
            <a:fld id="{A3B2CE77-9782-4989-B19C-7A372EE07B26}" type="slidenum">
              <a:rPr lang="de-DE" sz="1200">
                <a:solidFill>
                  <a:srgbClr val="000000"/>
                </a:solidFill>
              </a:rPr>
              <a:pPr eaLnBrk="1" hangingPunct="1"/>
              <a:t>3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 – gestern -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684" y="2277752"/>
            <a:ext cx="4718703" cy="430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6126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15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42900" y="2259013"/>
            <a:ext cx="63893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das einzige vom </a:t>
            </a:r>
            <a:r>
              <a:rPr lang="de-DE" sz="1600" b="1" dirty="0"/>
              <a:t>ift Rosenheim (nach </a:t>
            </a:r>
            <a:r>
              <a:rPr lang="de-DE" sz="1600" b="1" dirty="0" smtClean="0"/>
              <a:t>Richtlinie MO-01/1</a:t>
            </a:r>
            <a:r>
              <a:rPr lang="de-DE" sz="1600" b="1" dirty="0"/>
              <a:t>) zertifizierte, </a:t>
            </a:r>
            <a:r>
              <a:rPr lang="de-DE" sz="1600" b="1" dirty="0" smtClean="0"/>
              <a:t>Kleber basierte Vorwandmontage-System</a:t>
            </a:r>
          </a:p>
          <a:p>
            <a:endParaRPr lang="de-DE" sz="1600" dirty="0" smtClean="0"/>
          </a:p>
          <a:p>
            <a:r>
              <a:rPr lang="de-DE" sz="1600" dirty="0" smtClean="0"/>
              <a:t>Herausragende Ergebnisse:</a:t>
            </a:r>
          </a:p>
          <a:p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Schlagregendichtheit: bis 1050 Pa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Luftdichtheit: </a:t>
            </a:r>
            <a:r>
              <a:rPr lang="de-DE" sz="1600" dirty="0" smtClean="0"/>
              <a:t>a-Wert &lt; </a:t>
            </a:r>
            <a:r>
              <a:rPr lang="de-DE" sz="1600" dirty="0"/>
              <a:t>0,1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Befestigung: mit </a:t>
            </a:r>
            <a:r>
              <a:rPr lang="de-DE" sz="1600" b="1" dirty="0"/>
              <a:t>illbruck </a:t>
            </a:r>
            <a:r>
              <a:rPr lang="de-DE" sz="1600" b="1" dirty="0" smtClean="0"/>
              <a:t>SP340 Soforthaft-Kleber</a:t>
            </a:r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Druck und Sog: bis 3000 Pa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Pendelschlagversuch: Klasse 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/>
              <a:t>200 kg/m Lastabtragung für Holz</a:t>
            </a:r>
            <a:r>
              <a:rPr lang="de-DE" sz="1600" dirty="0" smtClean="0"/>
              <a:t>, Beton</a:t>
            </a:r>
            <a:r>
              <a:rPr lang="de-DE" sz="1600" dirty="0"/>
              <a:t>, Gasbeton</a:t>
            </a:r>
            <a:r>
              <a:rPr lang="de-DE" sz="1600" dirty="0" smtClean="0"/>
              <a:t>, KSV</a:t>
            </a:r>
            <a:r>
              <a:rPr lang="de-DE" sz="1600" dirty="0"/>
              <a:t>, HLZ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1392" y="3659396"/>
            <a:ext cx="2037978" cy="2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Bauteilprüfung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0156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5435" y="2528888"/>
            <a:ext cx="3980385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42900" y="2259013"/>
            <a:ext cx="4229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a) Luftdurchlässigkeit</a:t>
            </a:r>
            <a:endParaRPr lang="de-DE" sz="1400" dirty="0"/>
          </a:p>
          <a:p>
            <a:endParaRPr lang="de-DE" sz="1400" dirty="0" smtClean="0"/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DIN </a:t>
            </a:r>
            <a:r>
              <a:rPr lang="de-DE" sz="1400" dirty="0">
                <a:solidFill>
                  <a:srgbClr val="FF0000"/>
                </a:solidFill>
              </a:rPr>
              <a:t>EN </a:t>
            </a:r>
            <a:r>
              <a:rPr lang="de-DE" sz="1400" dirty="0" smtClean="0">
                <a:solidFill>
                  <a:srgbClr val="FF0000"/>
                </a:solidFill>
              </a:rPr>
              <a:t>12207 a-Wert &lt; </a:t>
            </a:r>
            <a:r>
              <a:rPr lang="de-DE" sz="1400" dirty="0">
                <a:solidFill>
                  <a:srgbClr val="FF0000"/>
                </a:solidFill>
              </a:rPr>
              <a:t>0,1 </a:t>
            </a:r>
            <a:r>
              <a:rPr lang="de-DE" sz="1400" dirty="0" smtClean="0">
                <a:solidFill>
                  <a:srgbClr val="FF0000"/>
                </a:solidFill>
              </a:rPr>
              <a:t>erfüllt</a:t>
            </a: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/>
              <a:t>zusätzlich auch nach DIN 18542 BG R erfüllt</a:t>
            </a:r>
          </a:p>
          <a:p>
            <a:endParaRPr lang="de-DE" sz="1400" dirty="0"/>
          </a:p>
          <a:p>
            <a:r>
              <a:rPr lang="de-DE" sz="1400" dirty="0" smtClean="0"/>
              <a:t>b) Schlagregentest</a:t>
            </a:r>
            <a:endParaRPr lang="de-DE" sz="1400" dirty="0"/>
          </a:p>
          <a:p>
            <a:endParaRPr lang="de-DE" sz="1400" dirty="0"/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>
                <a:solidFill>
                  <a:srgbClr val="FF0000"/>
                </a:solidFill>
              </a:rPr>
              <a:t>600 Pa </a:t>
            </a:r>
            <a:r>
              <a:rPr lang="de-DE" sz="1400" dirty="0" smtClean="0">
                <a:solidFill>
                  <a:srgbClr val="FF0000"/>
                </a:solidFill>
              </a:rPr>
              <a:t>erfüllt</a:t>
            </a: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/>
              <a:t>zusätzlich von Hand den Druck weiter erhöht</a:t>
            </a:r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bis über 1050 Pa Schlagregendicht (+75%)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16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Bauteilprüfung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397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6337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4984" y="1983717"/>
            <a:ext cx="5750866" cy="431314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2900" y="2259013"/>
            <a:ext cx="27120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c) Befestigung</a:t>
            </a:r>
            <a:endParaRPr lang="de-DE" sz="1400" dirty="0"/>
          </a:p>
          <a:p>
            <a:endParaRPr lang="de-DE" sz="1400" dirty="0" smtClean="0"/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/>
              <a:t>Pendelschlagversuch nach DIN EN </a:t>
            </a:r>
            <a:r>
              <a:rPr lang="de-DE" sz="1400" dirty="0" smtClean="0"/>
              <a:t>13049 </a:t>
            </a:r>
            <a:endParaRPr lang="de-DE" sz="1400" dirty="0"/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Klasse </a:t>
            </a:r>
            <a:r>
              <a:rPr lang="de-DE" sz="1400" dirty="0">
                <a:solidFill>
                  <a:srgbClr val="FF0000"/>
                </a:solidFill>
              </a:rPr>
              <a:t>4 erfüllt </a:t>
            </a:r>
            <a:endParaRPr lang="de-DE" sz="1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zusätzlich höchste Klasse 5 erfüllt</a:t>
            </a:r>
          </a:p>
          <a:p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400" dirty="0" smtClean="0"/>
              <a:t>Belastungsstufen/Fallhöhen</a:t>
            </a:r>
            <a:endParaRPr lang="de-DE" sz="1400" dirty="0"/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 smtClean="0"/>
              <a:t>Klassifizierung DIN </a:t>
            </a:r>
            <a:r>
              <a:rPr lang="de-DE" sz="1400" dirty="0"/>
              <a:t>EN </a:t>
            </a:r>
            <a:r>
              <a:rPr lang="de-DE" sz="1400" dirty="0" smtClean="0"/>
              <a:t>13049                                  1       2       3       4       5</a:t>
            </a:r>
            <a:endParaRPr lang="de-DE" sz="1400" dirty="0"/>
          </a:p>
          <a:p>
            <a:pPr marL="285750" indent="-285750">
              <a:buClr>
                <a:srgbClr val="93C221"/>
              </a:buClr>
              <a:buFont typeface="Arial" pitchFamily="34" charset="0"/>
              <a:buChar char="•"/>
            </a:pPr>
            <a:r>
              <a:rPr lang="de-DE" sz="1400" dirty="0"/>
              <a:t>Fallhöhe (</a:t>
            </a:r>
            <a:r>
              <a:rPr lang="de-DE" sz="1400" dirty="0" smtClean="0"/>
              <a:t>mm)                 200   300   450   700   950</a:t>
            </a:r>
            <a:endParaRPr lang="de-DE" sz="1400" dirty="0"/>
          </a:p>
          <a:p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17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Bauteilprüfung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448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3845367"/>
            <a:ext cx="8459788" cy="246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42900" y="2528888"/>
            <a:ext cx="8459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  <a:defRPr/>
            </a:pPr>
            <a:r>
              <a:rPr lang="de-DE" sz="1800" dirty="0" smtClean="0"/>
              <a:t>Verklebung auf </a:t>
            </a:r>
            <a:r>
              <a:rPr lang="de-DE" sz="1800" dirty="0"/>
              <a:t>Holz, Beton, Gasbeton, KSV, HLZ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  <a:defRPr/>
            </a:pPr>
            <a:r>
              <a:rPr lang="de-DE" sz="1800" dirty="0" smtClean="0"/>
              <a:t>Mind. 200 kg/m Tragkraft</a:t>
            </a:r>
            <a:endParaRPr lang="de-DE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20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Bauteilprüfung / Kleinteilprüfung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229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0825" y="1460570"/>
            <a:ext cx="48612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ABZ – Allgemeine bauaufsichtliche Zulassung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14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42900" y="2259013"/>
            <a:ext cx="49491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Fremdüberwachung vom DIBt</a:t>
            </a:r>
          </a:p>
          <a:p>
            <a:endParaRPr lang="de-DE" sz="1600" dirty="0" smtClean="0"/>
          </a:p>
          <a:p>
            <a:r>
              <a:rPr lang="de-DE" sz="1600" dirty="0" smtClean="0"/>
              <a:t>Eigenschaften:</a:t>
            </a:r>
          </a:p>
          <a:p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Dichte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Feuchteaufnahme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Druckfestigkeit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Wärmeleitfähigkeit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Brandverhalten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Wasseraufnahmefähigkeit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Aus der Stellungnahme ift: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&gt; …für die Befestigung von Fenstern ohne besondere Anforderungen ist der Einsatz bauaufsichtlicher Befestigungssysteme im Allgemeinen nicht gefordert, zu beachten sind dabei natürlich die </a:t>
            </a:r>
            <a:r>
              <a:rPr lang="de-DE" sz="1600" dirty="0" err="1" smtClean="0">
                <a:solidFill>
                  <a:srgbClr val="FF0000"/>
                </a:solidFill>
              </a:rPr>
              <a:t>a.R.d.T</a:t>
            </a:r>
            <a:r>
              <a:rPr lang="de-DE" sz="1600" dirty="0" smtClean="0">
                <a:solidFill>
                  <a:srgbClr val="FF0000"/>
                </a:solidFill>
              </a:rPr>
              <a:t>.</a:t>
            </a:r>
            <a:endParaRPr lang="de-D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96" y="1449388"/>
            <a:ext cx="3510592" cy="4999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3841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14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2180" y="2456778"/>
            <a:ext cx="2867611" cy="4102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342900" y="2259013"/>
            <a:ext cx="63893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Fenstermontagezarge mit Wärmedämmplatte</a:t>
            </a:r>
          </a:p>
          <a:p>
            <a:r>
              <a:rPr lang="de-DE" sz="1600" dirty="0" smtClean="0"/>
              <a:t> </a:t>
            </a: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Porenbeton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160 mm Ausladung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Zarge 90 x 90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Wärmedämmplatte 70 x 160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200 </a:t>
            </a:r>
            <a:r>
              <a:rPr lang="de-DE" sz="1600" dirty="0"/>
              <a:t>kg/m Lastabtragung für </a:t>
            </a:r>
            <a:r>
              <a:rPr lang="de-DE" sz="1600" dirty="0" smtClean="0"/>
              <a:t>Porenbeton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endParaRPr lang="de-DE" sz="1600" dirty="0" smtClean="0"/>
          </a:p>
          <a:p>
            <a:r>
              <a:rPr lang="de-DE" sz="1600" dirty="0" smtClean="0">
                <a:solidFill>
                  <a:srgbClr val="FF0000"/>
                </a:solidFill>
              </a:rPr>
              <a:t>&gt; läuft zur Zeit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Bauteilprüfung II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043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14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772" y="4844013"/>
            <a:ext cx="1181533" cy="1690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342900" y="2259013"/>
            <a:ext cx="63893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Vergleichende Prüfung für Vorwandmontage</a:t>
            </a:r>
          </a:p>
          <a:p>
            <a:r>
              <a:rPr lang="de-DE" sz="1600" dirty="0" smtClean="0"/>
              <a:t> </a:t>
            </a: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Schallschutzfenster mit 50 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Vorwandmontage mit Anker und Folie im WDVS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illbruck Vorwandmontagesystem im WDVS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endParaRPr lang="de-DE" sz="1600" dirty="0" smtClean="0"/>
          </a:p>
          <a:p>
            <a:r>
              <a:rPr lang="de-DE" sz="1600" dirty="0" smtClean="0">
                <a:solidFill>
                  <a:srgbClr val="FF0000"/>
                </a:solidFill>
              </a:rPr>
              <a:t>&gt; läuft zur Zeit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723" y="4149096"/>
            <a:ext cx="4546285" cy="2446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Schallschutzprüfung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802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Vorwandmontagesystem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372" y="4815924"/>
            <a:ext cx="1421603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0" y="4815442"/>
            <a:ext cx="1530204" cy="193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20" y="4783653"/>
            <a:ext cx="1593482" cy="197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815924"/>
            <a:ext cx="1791971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812" y="4848382"/>
            <a:ext cx="1340582" cy="19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42899" y="2259013"/>
            <a:ext cx="84410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Produktvorteile</a:t>
            </a:r>
          </a:p>
          <a:p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Schallschutz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DIBt Zulassung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Ausladung bis 160 mm möglich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Gebrauchsmusterschutz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533898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Vorwandmontagesystem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372" y="4815924"/>
            <a:ext cx="1421603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0" y="4815442"/>
            <a:ext cx="1530204" cy="193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20" y="4783653"/>
            <a:ext cx="1593482" cy="197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815924"/>
            <a:ext cx="1791971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812" y="4848382"/>
            <a:ext cx="1340582" cy="19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42899" y="2259013"/>
            <a:ext cx="84410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USP</a:t>
            </a:r>
          </a:p>
          <a:p>
            <a:endParaRPr lang="de-DE" sz="1600" b="1" dirty="0"/>
          </a:p>
          <a:p>
            <a:r>
              <a:rPr lang="de-DE" sz="1600" b="1" dirty="0"/>
              <a:t>• </a:t>
            </a:r>
            <a:r>
              <a:rPr lang="de-DE" sz="1600" dirty="0"/>
              <a:t>alleine die Verklebung </a:t>
            </a:r>
            <a:r>
              <a:rPr lang="de-DE" sz="1600" dirty="0" smtClean="0"/>
              <a:t>ermöglicht mit </a:t>
            </a:r>
            <a:r>
              <a:rPr lang="de-DE" sz="1600" b="1" dirty="0"/>
              <a:t>200 kg/m </a:t>
            </a:r>
            <a:r>
              <a:rPr lang="de-DE" sz="1600" dirty="0"/>
              <a:t>eine </a:t>
            </a:r>
            <a:r>
              <a:rPr lang="de-DE" sz="1600" dirty="0" smtClean="0"/>
              <a:t>hervorragende Lastabtragung</a:t>
            </a:r>
          </a:p>
          <a:p>
            <a:r>
              <a:rPr lang="de-DE" sz="1600" b="1" dirty="0" smtClean="0"/>
              <a:t>• </a:t>
            </a:r>
            <a:r>
              <a:rPr lang="de-DE" sz="1600" b="1" dirty="0"/>
              <a:t>späterer Fenstertausch </a:t>
            </a:r>
            <a:r>
              <a:rPr lang="de-DE" sz="1600" dirty="0" smtClean="0"/>
              <a:t>ohne Beschädigung </a:t>
            </a:r>
            <a:r>
              <a:rPr lang="de-DE" sz="1600" dirty="0"/>
              <a:t>der </a:t>
            </a:r>
            <a:r>
              <a:rPr lang="de-DE" sz="1600" dirty="0" smtClean="0"/>
              <a:t>Fassade</a:t>
            </a:r>
          </a:p>
          <a:p>
            <a:r>
              <a:rPr lang="de-DE" sz="1600" b="1" dirty="0" smtClean="0"/>
              <a:t>• </a:t>
            </a:r>
            <a:r>
              <a:rPr lang="de-DE" sz="1600" dirty="0"/>
              <a:t>erfüllt die kommende </a:t>
            </a:r>
            <a:r>
              <a:rPr lang="de-DE" sz="1600" b="1" dirty="0"/>
              <a:t>EnEV </a:t>
            </a:r>
            <a:r>
              <a:rPr lang="de-DE" sz="1600" b="1" dirty="0" smtClean="0"/>
              <a:t>2012 </a:t>
            </a:r>
            <a:r>
              <a:rPr lang="de-DE" sz="1600" dirty="0" smtClean="0"/>
              <a:t>und </a:t>
            </a:r>
            <a:r>
              <a:rPr lang="de-DE" sz="1600" dirty="0"/>
              <a:t>die </a:t>
            </a:r>
            <a:r>
              <a:rPr lang="de-DE" sz="1600" dirty="0" smtClean="0"/>
              <a:t>EU-Gebäuderichtlinie</a:t>
            </a:r>
          </a:p>
          <a:p>
            <a:r>
              <a:rPr lang="de-DE" sz="1600" b="1" dirty="0" smtClean="0"/>
              <a:t>• </a:t>
            </a:r>
            <a:r>
              <a:rPr lang="de-DE" sz="1600" dirty="0"/>
              <a:t>das erste </a:t>
            </a:r>
            <a:r>
              <a:rPr lang="de-DE" sz="1600" b="1" dirty="0"/>
              <a:t>ift-zertifizierte </a:t>
            </a:r>
            <a:r>
              <a:rPr lang="de-DE" sz="1600" b="1" dirty="0" smtClean="0"/>
              <a:t>Kleber basierte Vorwandmontage-System </a:t>
            </a:r>
            <a:r>
              <a:rPr lang="de-DE" sz="1600" dirty="0" smtClean="0"/>
              <a:t>mit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</a:t>
            </a:r>
            <a:r>
              <a:rPr lang="de-DE" sz="1600" dirty="0"/>
              <a:t> </a:t>
            </a:r>
            <a:r>
              <a:rPr lang="de-DE" sz="1600" dirty="0" smtClean="0"/>
              <a:t>ift-Systemprüfung nach ift-Richtlinie </a:t>
            </a:r>
            <a:r>
              <a:rPr lang="de-DE" sz="1600" dirty="0"/>
              <a:t>MO-01/1 für Abdichtung und </a:t>
            </a:r>
            <a:r>
              <a:rPr lang="de-DE" sz="1600" dirty="0" smtClean="0"/>
              <a:t>Befestigung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343262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Prospekt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13" y="2528888"/>
            <a:ext cx="2602271" cy="369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065" y="1997534"/>
            <a:ext cx="1527929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96" y="1989138"/>
            <a:ext cx="1515741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27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704" y="1987038"/>
            <a:ext cx="1527941" cy="216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228" y="4406803"/>
            <a:ext cx="1496766" cy="2148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910" y="4349304"/>
            <a:ext cx="1522339" cy="2162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9723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2"/>
          <p:cNvSpPr txBox="1">
            <a:spLocks noChangeArrowheads="1"/>
          </p:cNvSpPr>
          <p:nvPr/>
        </p:nvSpPr>
        <p:spPr bwMode="auto">
          <a:xfrm>
            <a:off x="8372475" y="6415088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</a:rPr>
              <a:t>Seite </a:t>
            </a:r>
            <a:fld id="{A3B2CE77-9782-4989-B19C-7A372EE07B26}" type="slidenum">
              <a:rPr lang="de-DE" sz="1200">
                <a:solidFill>
                  <a:srgbClr val="000000"/>
                </a:solidFill>
              </a:rPr>
              <a:pPr eaLnBrk="1" hangingPunct="1"/>
              <a:t>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  - heute – mit System -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4098" name="Picture 2" descr="C:\Users\fwoermann\Documents\Produkte\PR007 Fenstermontagezarge\Bilder\Do-Brechten\DO-Brechten_Klein\DSC_183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5058" y="2266404"/>
            <a:ext cx="3733883" cy="43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84" y="5138339"/>
            <a:ext cx="1350305" cy="143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1726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Datenblatt + Präsentation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29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508" y="2259012"/>
            <a:ext cx="2968932" cy="4205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987" y="2545210"/>
            <a:ext cx="4171540" cy="3134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2275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Montageprotokoll + Zertifikat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29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508" y="2259011"/>
            <a:ext cx="3050797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979" y="2259012"/>
            <a:ext cx="3060242" cy="432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30230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Zeichnungen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3075" name="Picture 3" descr="C:\Users\fwoermann\Documents\Produkte\Vorwandmontage\Zeichnungen\Typ 1.34 trioplex+Vorwandzarge WDVS-Model 29.02.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2036" y="2251893"/>
            <a:ext cx="3689405" cy="4320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21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1" r="1621"/>
          <a:stretch/>
        </p:blipFill>
        <p:spPr bwMode="auto">
          <a:xfrm>
            <a:off x="218602" y="2251893"/>
            <a:ext cx="4173374" cy="4356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264" y="5877389"/>
            <a:ext cx="1350180" cy="4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784" y="5171268"/>
            <a:ext cx="1077744" cy="4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3867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Koffer mit Fensterecke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4098" name="Picture 2" descr="C:\Users\fwoermann\Documents\Produkte\PR007 Fenstermontagezarge\Zeichnungen\3D neu als Schnittzeichnung mit SP340 und SP050 15.03.12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1875" y="3042225"/>
            <a:ext cx="3944773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22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42899" y="2259013"/>
            <a:ext cx="422053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Fensterecke</a:t>
            </a:r>
          </a:p>
          <a:p>
            <a:endParaRPr lang="de-DE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PR007 Fenstermontagezarge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PR008    Dämmkeil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SP340 Soforthaft-Kleber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Veka 90 mm Rahmen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PR003 FBFT klein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TP652 illmod trioplex+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ME501 TwinAktiv HI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als Muster 150 mm Stücke PR007 + PR008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6603362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Rechteck 4"/>
          <p:cNvSpPr/>
          <p:nvPr/>
        </p:nvSpPr>
        <p:spPr>
          <a:xfrm>
            <a:off x="342900" y="2259013"/>
            <a:ext cx="8099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Werkzeugsatz für Schulungen</a:t>
            </a:r>
          </a:p>
          <a:p>
            <a:r>
              <a:rPr lang="de-DE" sz="1600" b="1" dirty="0" smtClean="0"/>
              <a:t> </a:t>
            </a:r>
            <a:endParaRPr lang="de-DE" sz="1600" b="1" dirty="0"/>
          </a:p>
          <a:p>
            <a:r>
              <a:rPr lang="de-DE" sz="1600" b="1" dirty="0"/>
              <a:t>• </a:t>
            </a:r>
            <a:r>
              <a:rPr lang="de-DE" sz="1600" dirty="0"/>
              <a:t>Akkudichtstoffpistole 600 </a:t>
            </a:r>
            <a:r>
              <a:rPr lang="de-DE" sz="1600" dirty="0" smtClean="0"/>
              <a:t>ml Schlauchbeutel</a:t>
            </a:r>
            <a:endParaRPr lang="de-DE" sz="1600" dirty="0"/>
          </a:p>
          <a:p>
            <a:r>
              <a:rPr lang="sv-SE" sz="1600" b="1" dirty="0"/>
              <a:t>• </a:t>
            </a:r>
            <a:r>
              <a:rPr lang="sv-SE" sz="1600" dirty="0"/>
              <a:t>Kappsäge mit HSS Sägeblatt min</a:t>
            </a:r>
            <a:r>
              <a:rPr lang="sv-SE" sz="1600" dirty="0" smtClean="0"/>
              <a:t>. </a:t>
            </a:r>
            <a:r>
              <a:rPr lang="de-DE" sz="1600" dirty="0" smtClean="0"/>
              <a:t>90 </a:t>
            </a:r>
            <a:r>
              <a:rPr lang="de-DE" sz="1600" dirty="0"/>
              <a:t>mm Schnitthöhe</a:t>
            </a:r>
          </a:p>
          <a:p>
            <a:r>
              <a:rPr lang="de-DE" sz="1600" b="1" dirty="0"/>
              <a:t>• </a:t>
            </a:r>
            <a:r>
              <a:rPr lang="de-DE" sz="1600" dirty="0" smtClean="0"/>
              <a:t>Akku-Schrauber</a:t>
            </a:r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 smtClean="0"/>
              <a:t>Distanzbefestigungsschrauben 7,5 x 92 mm</a:t>
            </a:r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/>
              <a:t>Pinsel und Becher für Primer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Wasserwaage und Messwerkzeuge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HSS Bohrer 8 mm und 6 mm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Senker</a:t>
            </a:r>
          </a:p>
        </p:txBody>
      </p:sp>
      <p:pic>
        <p:nvPicPr>
          <p:cNvPr id="12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98" r="6143" b="29384"/>
          <a:stretch/>
        </p:blipFill>
        <p:spPr bwMode="auto">
          <a:xfrm>
            <a:off x="185082" y="5365111"/>
            <a:ext cx="2035175" cy="1215077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C:\Users\fwoermann\Documents\Produkte\PR007 Fenstermontagezarge\Präsentationen\Kappsä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652" y="5256973"/>
            <a:ext cx="1440192" cy="14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woermann\Documents\Produkte\PR007 Fenstermontagezarge\Präsentationen\Akkuschraub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108" y="5421623"/>
            <a:ext cx="1110892" cy="111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fwoermann\Documents\Produkte\PR007 Fenstermontagezarge\Präsentationen\Wasserwaag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131" y="5290581"/>
            <a:ext cx="1185225" cy="118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woermann\Documents\Produkte\PR007 Fenstermontagezarge\Präsentationen\Zollstock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616282">
            <a:off x="4808622" y="5855033"/>
            <a:ext cx="1255872" cy="4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fwoermann\Documents\Produkte\PR007 Fenstermontagezarge\Präsentationen\bohrer-bit-senker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7242" y="5256973"/>
            <a:ext cx="1517925" cy="6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fwoermann\Documents\Produkte\PR007 Fenstermontagezarge\Präsentationen\Pinsel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2336" y="6067820"/>
            <a:ext cx="1472831" cy="4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01614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Referenzobjekte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1026" name="Bild 2" descr="Beschreibung: http://www.das-neue-dresden.de/images/2011/motel-one-bue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832" y="2809327"/>
            <a:ext cx="3960813" cy="134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42900" y="2528888"/>
            <a:ext cx="6569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Büro- </a:t>
            </a:r>
            <a:r>
              <a:rPr lang="de-DE" sz="1600" dirty="0"/>
              <a:t>und Hotelgebäude –  350 große Fensterelemente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Motel One, Dresden </a:t>
            </a:r>
            <a:r>
              <a:rPr lang="de-DE" sz="1600" dirty="0"/>
              <a:t>"Zwingerforum". </a:t>
            </a:r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16 KW Mustermontage + Schulung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18/19 KW Material Lieferung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20/21 KW Start Montage</a:t>
            </a:r>
          </a:p>
        </p:txBody>
      </p:sp>
      <p:sp>
        <p:nvSpPr>
          <p:cNvPr id="7" name="Rechteck 6"/>
          <p:cNvSpPr/>
          <p:nvPr/>
        </p:nvSpPr>
        <p:spPr>
          <a:xfrm>
            <a:off x="342900" y="4599156"/>
            <a:ext cx="6569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Wohngebäude </a:t>
            </a:r>
            <a:r>
              <a:rPr lang="de-DE" sz="1600" dirty="0"/>
              <a:t>–  </a:t>
            </a:r>
            <a:r>
              <a:rPr lang="de-DE" sz="1600" dirty="0" smtClean="0"/>
              <a:t>150 </a:t>
            </a:r>
            <a:r>
              <a:rPr lang="de-DE" sz="1600" dirty="0"/>
              <a:t>große Fensterelemente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Stammstr. in Herne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20 KW Mustermontage + Schulung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22 KW Material Lieferung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23 KW Start Montage</a:t>
            </a:r>
          </a:p>
        </p:txBody>
      </p:sp>
    </p:spTree>
    <p:extLst>
      <p:ext uri="{BB962C8B-B14F-4D97-AF65-F5344CB8AC3E}">
        <p14:creationId xmlns:p14="http://schemas.microsoft.com/office/powerpoint/2010/main" val="33979756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627313" y="3473450"/>
            <a:ext cx="388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/>
          <a:lstStyle/>
          <a:p>
            <a:pPr marL="292100" indent="-292100" algn="ctr">
              <a:spcBef>
                <a:spcPct val="20000"/>
              </a:spcBef>
            </a:pPr>
            <a:r>
              <a:rPr lang="de-DE" b="1" dirty="0"/>
              <a:t>Vielen</a:t>
            </a:r>
            <a:r>
              <a:rPr lang="en-US" b="1" dirty="0"/>
              <a:t> Dank!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bg2">
                    <a:lumMod val="75000"/>
                  </a:schemeClr>
                </a:solidFill>
              </a:rPr>
              <a:t>30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8671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460570"/>
            <a:ext cx="7831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Kurzbeschreibung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713" y="3429000"/>
            <a:ext cx="2959975" cy="314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1275" y="2259013"/>
            <a:ext cx="4230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Befestigung </a:t>
            </a:r>
            <a:r>
              <a:rPr lang="de-DE" sz="1600" dirty="0"/>
              <a:t>und </a:t>
            </a:r>
            <a:r>
              <a:rPr lang="de-DE" sz="1600" dirty="0" smtClean="0"/>
              <a:t>Abdichtung von </a:t>
            </a:r>
            <a:r>
              <a:rPr lang="de-DE" sz="1600" dirty="0"/>
              <a:t>Fenstern in der </a:t>
            </a:r>
            <a:r>
              <a:rPr lang="de-DE" sz="1600" dirty="0" smtClean="0"/>
              <a:t>Dämmebene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endParaRPr lang="de-DE" sz="1600" dirty="0" smtClean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illbruck PR007 Fenstermontagezarge wird </a:t>
            </a:r>
            <a:r>
              <a:rPr lang="de-DE" sz="1600" dirty="0"/>
              <a:t>mit dem illbruck SP340 </a:t>
            </a:r>
            <a:r>
              <a:rPr lang="de-DE" sz="1600" dirty="0" smtClean="0"/>
              <a:t>Soforthaft-Kleber </a:t>
            </a:r>
            <a:r>
              <a:rPr lang="de-DE" sz="1600" dirty="0"/>
              <a:t>an die tragende </a:t>
            </a:r>
            <a:r>
              <a:rPr lang="de-DE" sz="1600" dirty="0" smtClean="0"/>
              <a:t>Wand verklebt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endParaRPr lang="de-DE" sz="1600" dirty="0" smtClean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Fenster-Befestigung in </a:t>
            </a:r>
            <a:r>
              <a:rPr lang="de-DE" sz="1600" dirty="0"/>
              <a:t>der </a:t>
            </a:r>
            <a:r>
              <a:rPr lang="de-DE" sz="1600" dirty="0" smtClean="0"/>
              <a:t>Zarge mit Distanzbefestigungsschrauben</a:t>
            </a:r>
            <a:endParaRPr lang="de-DE" sz="1600" dirty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endParaRPr lang="de-DE" sz="1600" dirty="0" smtClean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Fenster-Abdichtung mit </a:t>
            </a:r>
            <a:r>
              <a:rPr lang="de-DE" sz="1600" dirty="0"/>
              <a:t>illbruck TP652 illmod trioplex</a:t>
            </a:r>
            <a:r>
              <a:rPr lang="de-DE" sz="1600" dirty="0" smtClean="0"/>
              <a:t>+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endParaRPr lang="de-DE" sz="1600" dirty="0" smtClean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illbruck </a:t>
            </a:r>
            <a:r>
              <a:rPr lang="de-DE" sz="1600" dirty="0"/>
              <a:t>PR008 Dämmkeil </a:t>
            </a:r>
            <a:r>
              <a:rPr lang="de-DE" sz="1600" dirty="0" smtClean="0"/>
              <a:t>dient als Ergänzung für bessere Wärmedämmung</a:t>
            </a:r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endParaRPr lang="de-DE" sz="1600" dirty="0" smtClean="0"/>
          </a:p>
          <a:p>
            <a:pPr marL="285750" indent="-285750">
              <a:buClr>
                <a:srgbClr val="93C221"/>
              </a:buClr>
              <a:buFont typeface="Wingdings" pitchFamily="2" charset="2"/>
              <a:buChar char="Ø"/>
            </a:pPr>
            <a:r>
              <a:rPr lang="de-DE" sz="1600" dirty="0" smtClean="0"/>
              <a:t>Systemprüfung nach </a:t>
            </a:r>
            <a:r>
              <a:rPr lang="de-DE" sz="1600" dirty="0"/>
              <a:t>der ift-Richtlinie </a:t>
            </a:r>
            <a:r>
              <a:rPr lang="de-DE" sz="1600" dirty="0" smtClean="0"/>
              <a:t>MO-01/1 für </a:t>
            </a:r>
            <a:r>
              <a:rPr lang="de-DE" sz="1600" dirty="0"/>
              <a:t>Abdichtung und </a:t>
            </a:r>
            <a:r>
              <a:rPr lang="de-DE" sz="1600" dirty="0" smtClean="0"/>
              <a:t>Befestigung.</a:t>
            </a:r>
            <a:endParaRPr lang="de-DE" sz="1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879" y="1898796"/>
            <a:ext cx="3959441" cy="23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342900" y="226822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dirty="0" smtClean="0"/>
              <a:t>Systemkomponenten</a:t>
            </a:r>
          </a:p>
          <a:p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/>
              <a:t>illbruck PR007 Fenstermontagezarge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illbruck PR008 Dämmkeil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illbruck SP340 Soforthaft-Kleber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illbruck TP652 illmod trioplex+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illbruck AT140 </a:t>
            </a:r>
            <a:r>
              <a:rPr lang="de-DE" sz="1600" dirty="0" smtClean="0"/>
              <a:t>Primer.</a:t>
            </a:r>
            <a:endParaRPr lang="de-DE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372" y="4815924"/>
            <a:ext cx="1421603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0" y="4815442"/>
            <a:ext cx="1530204" cy="193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20" y="4783653"/>
            <a:ext cx="1593482" cy="197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815924"/>
            <a:ext cx="1791971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812" y="4848382"/>
            <a:ext cx="1340582" cy="19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9288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372" y="4815924"/>
            <a:ext cx="1421603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0" y="4815442"/>
            <a:ext cx="1530204" cy="193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20" y="4783653"/>
            <a:ext cx="1593482" cy="197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815924"/>
            <a:ext cx="1791971" cy="1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812" y="4848382"/>
            <a:ext cx="1340582" cy="19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342900" y="2268228"/>
            <a:ext cx="71094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Systemkomponenten		Abmessungen/Größen</a:t>
            </a:r>
          </a:p>
          <a:p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/>
              <a:t>illbruck PR007 </a:t>
            </a:r>
            <a:r>
              <a:rPr lang="de-DE" sz="1600" dirty="0" smtClean="0"/>
              <a:t>Fenstermontagezarge	</a:t>
            </a:r>
            <a:r>
              <a:rPr lang="de-DE" sz="1600" dirty="0"/>
              <a:t>1400 x 90 x </a:t>
            </a:r>
            <a:r>
              <a:rPr lang="de-DE" sz="1600" dirty="0" smtClean="0"/>
              <a:t>90 mm	</a:t>
            </a:r>
          </a:p>
          <a:p>
            <a:r>
              <a:rPr lang="de-DE" sz="1600" b="1" dirty="0" smtClean="0"/>
              <a:t>• </a:t>
            </a:r>
            <a:r>
              <a:rPr lang="de-DE" sz="1600" dirty="0" smtClean="0"/>
              <a:t>illbruck PR008 Dämmkeil		1400 x 82 x 82 mm</a:t>
            </a:r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/>
              <a:t>illbruck SP340 </a:t>
            </a:r>
            <a:r>
              <a:rPr lang="de-DE" sz="1600" dirty="0" smtClean="0"/>
              <a:t>Soforthaft-Kleber	</a:t>
            </a:r>
            <a:r>
              <a:rPr lang="de-DE" sz="1600" dirty="0"/>
              <a:t>600 </a:t>
            </a:r>
            <a:r>
              <a:rPr lang="de-DE" sz="1600" dirty="0" smtClean="0"/>
              <a:t>ml Schlauchbeutel weiß</a:t>
            </a:r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/>
              <a:t>illbruck TP652 illmod trioplex</a:t>
            </a:r>
            <a:r>
              <a:rPr lang="de-DE" sz="1600" dirty="0" smtClean="0"/>
              <a:t>+	M</a:t>
            </a:r>
            <a:endParaRPr lang="de-DE" sz="1600" dirty="0"/>
          </a:p>
          <a:p>
            <a:r>
              <a:rPr lang="de-DE" sz="1600" b="1" dirty="0"/>
              <a:t>• </a:t>
            </a:r>
            <a:r>
              <a:rPr lang="de-DE" sz="1600" dirty="0"/>
              <a:t>illbruck AT140 </a:t>
            </a:r>
            <a:r>
              <a:rPr lang="de-DE" sz="1600" dirty="0" smtClean="0"/>
              <a:t>Primer		</a:t>
            </a:r>
            <a:r>
              <a:rPr lang="de-DE" sz="1600" dirty="0"/>
              <a:t>5 </a:t>
            </a:r>
            <a:r>
              <a:rPr lang="de-DE" sz="1600" dirty="0" smtClean="0"/>
              <a:t>Liter</a:t>
            </a:r>
            <a:endParaRPr lang="de-DE" sz="16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</a:t>
            </a:r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Vorwandmontage-System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660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84" y="2259013"/>
            <a:ext cx="8524591" cy="449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Pakete</a:t>
            </a:r>
            <a:endParaRPr lang="de-DE" sz="2000" b="1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85740" y="2555522"/>
            <a:ext cx="8434704" cy="81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7249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614488"/>
            <a:ext cx="783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sz="20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illbruck Vorwandmontagesystem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810645" y="6595540"/>
            <a:ext cx="3333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" name="Rechteck 4"/>
          <p:cNvSpPr/>
          <p:nvPr/>
        </p:nvSpPr>
        <p:spPr>
          <a:xfrm>
            <a:off x="342900" y="2259013"/>
            <a:ext cx="8099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Verarbeitungswerkzeuge</a:t>
            </a:r>
          </a:p>
          <a:p>
            <a:r>
              <a:rPr lang="de-DE" sz="1600" b="1" dirty="0" smtClean="0"/>
              <a:t> </a:t>
            </a:r>
            <a:endParaRPr lang="de-DE" sz="1600" b="1" dirty="0"/>
          </a:p>
          <a:p>
            <a:r>
              <a:rPr lang="de-DE" sz="1600" b="1" dirty="0"/>
              <a:t>• </a:t>
            </a:r>
            <a:r>
              <a:rPr lang="de-DE" sz="1600" dirty="0"/>
              <a:t>Akkudichtstoffpistole 600 </a:t>
            </a:r>
            <a:r>
              <a:rPr lang="de-DE" sz="1600" dirty="0" smtClean="0"/>
              <a:t>ml Schlauchbeutel</a:t>
            </a:r>
            <a:endParaRPr lang="de-DE" sz="1600" dirty="0"/>
          </a:p>
          <a:p>
            <a:r>
              <a:rPr lang="sv-SE" sz="1600" b="1" dirty="0"/>
              <a:t>• </a:t>
            </a:r>
            <a:r>
              <a:rPr lang="sv-SE" sz="1600" dirty="0"/>
              <a:t>Kappsäge mit HSS Sägeblatt min</a:t>
            </a:r>
            <a:r>
              <a:rPr lang="sv-SE" sz="1600" dirty="0" smtClean="0"/>
              <a:t>. </a:t>
            </a:r>
            <a:r>
              <a:rPr lang="de-DE" sz="1600" dirty="0" smtClean="0"/>
              <a:t>90 </a:t>
            </a:r>
            <a:r>
              <a:rPr lang="de-DE" sz="1600" dirty="0"/>
              <a:t>mm Schnitthöhe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Schlagbohrmaschine und Schrauber</a:t>
            </a:r>
          </a:p>
          <a:p>
            <a:r>
              <a:rPr lang="de-DE" sz="1600" b="1" dirty="0"/>
              <a:t>• </a:t>
            </a:r>
            <a:r>
              <a:rPr lang="de-DE" sz="1600" dirty="0" smtClean="0"/>
              <a:t>Pinsel </a:t>
            </a:r>
            <a:r>
              <a:rPr lang="de-DE" sz="1600" dirty="0"/>
              <a:t>und Becher für Primer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Wasserwaage und Messwerkzeuge</a:t>
            </a:r>
          </a:p>
          <a:p>
            <a:r>
              <a:rPr lang="de-DE" sz="1600" b="1" dirty="0"/>
              <a:t>• </a:t>
            </a:r>
            <a:r>
              <a:rPr lang="de-DE" sz="1600" dirty="0"/>
              <a:t>HSS Bohrer 8 mm und 6 </a:t>
            </a:r>
            <a:r>
              <a:rPr lang="de-DE" sz="1600" dirty="0" smtClean="0"/>
              <a:t>mm mit Senker</a:t>
            </a:r>
          </a:p>
          <a:p>
            <a:pPr marL="138113" indent="-138113">
              <a:buFont typeface="Arial" pitchFamily="34" charset="0"/>
              <a:buChar char="•"/>
            </a:pPr>
            <a:r>
              <a:rPr lang="de-DE" sz="1600" dirty="0"/>
              <a:t>Distanzbefestigungsschrauben 7,5 x </a:t>
            </a:r>
            <a:r>
              <a:rPr lang="de-DE" sz="1600" dirty="0" smtClean="0"/>
              <a:t>112 </a:t>
            </a:r>
            <a:r>
              <a:rPr lang="de-DE" sz="1600" dirty="0"/>
              <a:t>mm und 7,5 x  ___   je nach Wandbaustoff</a:t>
            </a:r>
            <a:r>
              <a:rPr lang="de-DE" sz="1600" dirty="0" smtClean="0"/>
              <a:t>.</a:t>
            </a:r>
            <a:endParaRPr lang="de-DE" sz="1600" dirty="0"/>
          </a:p>
        </p:txBody>
      </p:sp>
      <p:pic>
        <p:nvPicPr>
          <p:cNvPr id="12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98" r="6143" b="29384"/>
          <a:stretch/>
        </p:blipFill>
        <p:spPr bwMode="auto">
          <a:xfrm>
            <a:off x="185082" y="5365111"/>
            <a:ext cx="2035175" cy="1215077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C:\Users\fwoermann\Documents\Produkte\PR007 Fenstermontagezarge\Präsentationen\Kappsä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652" y="5256973"/>
            <a:ext cx="1440192" cy="14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woermann\Documents\Produkte\PR007 Fenstermontagezarge\Präsentationen\Akkuschraub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108" y="5421623"/>
            <a:ext cx="1110892" cy="111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fwoermann\Documents\Produkte\PR007 Fenstermontagezarge\Präsentationen\Wasserwaag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131" y="5290581"/>
            <a:ext cx="1185225" cy="118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woermann\Documents\Produkte\PR007 Fenstermontagezarge\Präsentationen\Zollstock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616282">
            <a:off x="4808622" y="5855033"/>
            <a:ext cx="1255872" cy="4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fwoermann\Documents\Produkte\PR007 Fenstermontagezarge\Präsentationen\bohrer-bit-senker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7242" y="5256973"/>
            <a:ext cx="1517925" cy="6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fwoermann\Documents\Produkte\PR007 Fenstermontagezarge\Präsentationen\Pinsel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2336" y="6067820"/>
            <a:ext cx="1472831" cy="4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782" y="4857758"/>
            <a:ext cx="20478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6012192" y="3083210"/>
            <a:ext cx="2719415" cy="962851"/>
            <a:chOff x="521460" y="2259013"/>
            <a:chExt cx="8075309" cy="396081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60" y="2268690"/>
              <a:ext cx="5314007" cy="395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92" y="2259013"/>
              <a:ext cx="2584577" cy="395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" name="Gerade Verbindung mit Pfeil 3"/>
          <p:cNvCxnSpPr/>
          <p:nvPr/>
        </p:nvCxnSpPr>
        <p:spPr>
          <a:xfrm flipH="1">
            <a:off x="5832168" y="3563459"/>
            <a:ext cx="1350180" cy="7656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22915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1075</Words>
  <Application>Microsoft Office PowerPoint</Application>
  <PresentationFormat>Diavetítés a képernyőre (4:3 oldalarány)</PresentationFormat>
  <Paragraphs>339</Paragraphs>
  <Slides>46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47" baseType="lpstr">
      <vt:lpstr>Standarddesign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Tremco illbruck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Frank Wörmann</dc:creator>
  <cp:lastModifiedBy>Ledo, Norbert</cp:lastModifiedBy>
  <cp:revision>376</cp:revision>
  <cp:lastPrinted>2012-03-19T09:13:42Z</cp:lastPrinted>
  <dcterms:created xsi:type="dcterms:W3CDTF">2005-08-02T11:12:55Z</dcterms:created>
  <dcterms:modified xsi:type="dcterms:W3CDTF">2012-05-29T07:17:20Z</dcterms:modified>
</cp:coreProperties>
</file>